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handoutMasterIdLst>
    <p:handoutMasterId r:id="rId18"/>
  </p:handoutMasterIdLst>
  <p:sldIdLst>
    <p:sldId id="262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0000"/>
    <a:srgbClr val="FFFFCC"/>
    <a:srgbClr val="FFFF99"/>
    <a:srgbClr val="0BB3B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0" d="100"/>
          <a:sy n="80" d="100"/>
        </p:scale>
        <p:origin x="-13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5" d="100"/>
          <a:sy n="35" d="100"/>
        </p:scale>
        <p:origin x="-222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ED142-446A-4D04-9EE4-474F0D9E85B4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2A6DD-9800-4766-887B-10E6DB83C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BDB8C-1882-4EF9-8309-7C192183CB48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45277-400D-4BF9-B14A-3F87C8230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3CFDB-E9E7-47B4-8AFE-729EBD6F70B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4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260648"/>
            <a:ext cx="856895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1.Strain and Strain Displacement relations (Cauchy’s Equations)</a:t>
            </a:r>
          </a:p>
          <a:p>
            <a:endParaRPr lang="en-US" sz="1100" dirty="0" smtClean="0">
              <a:solidFill>
                <a:srgbClr val="FF0000"/>
              </a:solidFill>
            </a:endParaRPr>
          </a:p>
          <a:p>
            <a:pPr algn="just"/>
            <a:r>
              <a:rPr lang="en-US" b="1" dirty="0" smtClean="0">
                <a:solidFill>
                  <a:schemeClr val="accent1"/>
                </a:solidFill>
              </a:rPr>
              <a:t>Strain is a measure of the change in shape of body.</a:t>
            </a:r>
          </a:p>
          <a:p>
            <a:pPr algn="just"/>
            <a:r>
              <a:rPr lang="en-US" b="1" dirty="0" smtClean="0">
                <a:solidFill>
                  <a:schemeClr val="accent1"/>
                </a:solidFill>
              </a:rPr>
              <a:t>For simplicity consider a two dimensional case:</a:t>
            </a:r>
          </a:p>
          <a:p>
            <a:pPr algn="just"/>
            <a:r>
              <a:rPr lang="en-US" b="1" dirty="0" smtClean="0">
                <a:solidFill>
                  <a:schemeClr val="accent1"/>
                </a:solidFill>
              </a:rPr>
              <a:t>ABCD is the element before deformation.</a:t>
            </a:r>
          </a:p>
          <a:p>
            <a:pPr algn="just"/>
            <a:r>
              <a:rPr lang="en-US" b="1" dirty="0" smtClean="0">
                <a:solidFill>
                  <a:schemeClr val="accent1"/>
                </a:solidFill>
              </a:rPr>
              <a:t>A’B’C’D’ is the element after deformation.</a:t>
            </a:r>
          </a:p>
          <a:p>
            <a:pPr algn="just"/>
            <a:endParaRPr lang="en-US" b="1" dirty="0" smtClean="0">
              <a:solidFill>
                <a:schemeClr val="accent1"/>
              </a:solidFill>
            </a:endParaRPr>
          </a:p>
          <a:p>
            <a:pPr algn="just"/>
            <a:r>
              <a:rPr lang="en-US" b="1" dirty="0" smtClean="0">
                <a:solidFill>
                  <a:schemeClr val="accent1"/>
                </a:solidFill>
              </a:rPr>
              <a:t>u= the displacement in the x-direction.</a:t>
            </a:r>
          </a:p>
          <a:p>
            <a:pPr algn="just"/>
            <a:r>
              <a:rPr lang="en-US" b="1" dirty="0" smtClean="0">
                <a:solidFill>
                  <a:schemeClr val="accent1"/>
                </a:solidFill>
              </a:rPr>
              <a:t>v= the displacement in the y-direction.</a:t>
            </a:r>
          </a:p>
          <a:p>
            <a:pPr algn="just"/>
            <a:endParaRPr lang="en-US" b="1" dirty="0" smtClean="0">
              <a:solidFill>
                <a:schemeClr val="accent1"/>
              </a:solidFill>
            </a:endParaRPr>
          </a:p>
          <a:p>
            <a:pPr algn="just"/>
            <a:r>
              <a:rPr lang="en-US" b="1" dirty="0" smtClean="0">
                <a:solidFill>
                  <a:schemeClr val="accent1"/>
                </a:solidFill>
              </a:rPr>
              <a:t>Physically, small displacement means  </a:t>
            </a:r>
          </a:p>
          <a:p>
            <a:pPr algn="just"/>
            <a:r>
              <a:rPr lang="en-US" b="1" dirty="0" smtClean="0">
                <a:solidFill>
                  <a:schemeClr val="accent1"/>
                </a:solidFill>
              </a:rPr>
              <a:t>A’P</a:t>
            </a:r>
            <a:r>
              <a:rPr lang="en-US" b="1" dirty="0" smtClean="0">
                <a:solidFill>
                  <a:schemeClr val="accent1"/>
                </a:solidFill>
                <a:sym typeface="Symbol"/>
              </a:rPr>
              <a:t>A’C’ and </a:t>
            </a:r>
            <a:r>
              <a:rPr lang="en-US" b="1" dirty="0" smtClean="0">
                <a:solidFill>
                  <a:schemeClr val="accent1"/>
                </a:solidFill>
              </a:rPr>
              <a:t>  PA’C’ is also small</a:t>
            </a:r>
          </a:p>
          <a:p>
            <a:pPr algn="just"/>
            <a:r>
              <a:rPr lang="en-US" b="1" dirty="0" smtClean="0">
                <a:solidFill>
                  <a:schemeClr val="accent1"/>
                </a:solidFill>
              </a:rPr>
              <a:t>(i.e. tan</a:t>
            </a:r>
            <a:r>
              <a:rPr lang="en-US" b="1" dirty="0" smtClean="0">
                <a:solidFill>
                  <a:schemeClr val="accent1"/>
                </a:solidFill>
                <a:sym typeface="Symbol"/>
              </a:rPr>
              <a:t>).</a:t>
            </a:r>
          </a:p>
          <a:p>
            <a:pPr algn="just"/>
            <a:endParaRPr lang="en-US" b="1" dirty="0" smtClean="0">
              <a:solidFill>
                <a:schemeClr val="accent1"/>
              </a:solidFill>
              <a:sym typeface="Symbol"/>
            </a:endParaRPr>
          </a:p>
          <a:p>
            <a:pPr algn="just"/>
            <a:r>
              <a:rPr lang="en-US" b="1" dirty="0" smtClean="0">
                <a:solidFill>
                  <a:schemeClr val="accent1"/>
                </a:solidFill>
                <a:sym typeface="Symbol"/>
              </a:rPr>
              <a:t>The normal (linear) strain is defined as the </a:t>
            </a:r>
          </a:p>
          <a:p>
            <a:pPr algn="just"/>
            <a:r>
              <a:rPr lang="en-US" b="1" dirty="0" smtClean="0">
                <a:solidFill>
                  <a:schemeClr val="accent1"/>
                </a:solidFill>
                <a:sym typeface="Symbol"/>
              </a:rPr>
              <a:t>ratio of change in length to the initial</a:t>
            </a:r>
          </a:p>
          <a:p>
            <a:pPr algn="just"/>
            <a:r>
              <a:rPr lang="en-US" b="1" dirty="0" smtClean="0">
                <a:solidFill>
                  <a:schemeClr val="accent1"/>
                </a:solidFill>
                <a:sym typeface="Symbol"/>
              </a:rPr>
              <a:t>length. The normal strain in x-direction </a:t>
            </a:r>
            <a:r>
              <a:rPr lang="en-US" b="1" baseline="-25000" dirty="0" smtClean="0">
                <a:solidFill>
                  <a:schemeClr val="accent1"/>
                </a:solidFill>
                <a:sym typeface="Symbol"/>
              </a:rPr>
              <a:t>x</a:t>
            </a:r>
            <a:r>
              <a:rPr lang="en-US" b="1" dirty="0" smtClean="0">
                <a:solidFill>
                  <a:schemeClr val="accent1"/>
                </a:solidFill>
                <a:sym typeface="Symbol"/>
              </a:rPr>
              <a:t> is  </a:t>
            </a:r>
          </a:p>
          <a:p>
            <a:pPr algn="just"/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04448" y="45091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98" name="Group 97"/>
          <p:cNvGrpSpPr/>
          <p:nvPr/>
        </p:nvGrpSpPr>
        <p:grpSpPr>
          <a:xfrm>
            <a:off x="4572000" y="1403176"/>
            <a:ext cx="4140383" cy="3465984"/>
            <a:chOff x="4535617" y="1259159"/>
            <a:chExt cx="4140383" cy="3465984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4583875" y="1476699"/>
              <a:ext cx="0" cy="324000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572000" y="4725143"/>
              <a:ext cx="4104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35617" y="1259159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929320" y="2708920"/>
              <a:ext cx="1260000" cy="1260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5148064" y="2733428"/>
              <a:ext cx="72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5148064" y="3969439"/>
              <a:ext cx="72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231189" y="2733428"/>
              <a:ext cx="0" cy="12240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983912" y="4246330"/>
              <a:ext cx="43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5724152" y="4234455"/>
              <a:ext cx="43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569913" y="3771487"/>
              <a:ext cx="0" cy="12600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444208" y="4353987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dx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60032" y="321297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dy</a:t>
              </a:r>
              <a:endParaRPr lang="en-US" dirty="0"/>
            </a:p>
          </p:txBody>
        </p:sp>
        <p:sp>
          <p:nvSpPr>
            <p:cNvPr id="27" name="Diamond 26"/>
            <p:cNvSpPr/>
            <p:nvPr/>
          </p:nvSpPr>
          <p:spPr>
            <a:xfrm rot="2304666">
              <a:off x="6485313" y="1754504"/>
              <a:ext cx="1076559" cy="2004972"/>
            </a:xfrm>
            <a:prstGeom prst="diamond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 flipV="1">
              <a:off x="6381343" y="2432883"/>
              <a:ext cx="0" cy="1080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445374" y="3115173"/>
              <a:ext cx="0" cy="396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6400749" y="3512883"/>
              <a:ext cx="1044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 flipV="1">
              <a:off x="6372200" y="2432763"/>
              <a:ext cx="252000" cy="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5508104" y="3548508"/>
              <a:ext cx="828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 flipH="1">
              <a:off x="6125575" y="3951024"/>
              <a:ext cx="612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>
              <a:off x="7092320" y="3933774"/>
              <a:ext cx="72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5495942" y="2420888"/>
              <a:ext cx="828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724128" y="3548556"/>
              <a:ext cx="0" cy="4320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5626096" y="2432420"/>
              <a:ext cx="0" cy="2880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>
              <a:off x="6264200" y="2263872"/>
              <a:ext cx="216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>
              <a:off x="6480224" y="2240880"/>
              <a:ext cx="216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6186011" y="3915080"/>
              <a:ext cx="0" cy="4680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7326655" y="4095088"/>
              <a:ext cx="0" cy="2520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6480575" y="2133247"/>
              <a:ext cx="0" cy="2160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5256152" y="3728604"/>
              <a:ext cx="0" cy="13680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5231947" y="3966918"/>
              <a:ext cx="0" cy="7560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5292080" y="4149080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979540" y="407707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436096" y="357301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012160" y="4041447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651362" y="3945689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687745" y="242088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153171" y="371703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164288" y="242088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596336" y="170080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D’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175405" y="278092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C’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588224" y="2301380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B’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155418" y="347725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A’</a:t>
              </a:r>
              <a:endParaRPr lang="en-US" dirty="0"/>
            </a:p>
          </p:txBody>
        </p:sp>
        <p:cxnSp>
          <p:nvCxnSpPr>
            <p:cNvPr id="89" name="Straight Connector 88"/>
            <p:cNvCxnSpPr/>
            <p:nvPr/>
          </p:nvCxnSpPr>
          <p:spPr>
            <a:xfrm flipH="1">
              <a:off x="7500578" y="3068960"/>
              <a:ext cx="288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7500578" y="3501008"/>
              <a:ext cx="288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7680977" y="3068960"/>
              <a:ext cx="0" cy="4320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aphicFrame>
          <p:nvGraphicFramePr>
            <p:cNvPr id="22534" name="Object 9"/>
            <p:cNvGraphicFramePr>
              <a:graphicFrameLocks noChangeAspect="1"/>
            </p:cNvGraphicFramePr>
            <p:nvPr/>
          </p:nvGraphicFramePr>
          <p:xfrm>
            <a:off x="6930168" y="3285742"/>
            <a:ext cx="233362" cy="227012"/>
          </p:xfrm>
          <a:graphic>
            <a:graphicData uri="http://schemas.openxmlformats.org/presentationml/2006/ole">
              <p:oleObj spid="_x0000_s22534" name="Equation" r:id="rId3" imgW="126720" imgH="177480" progId="Equation.3">
                <p:embed/>
              </p:oleObj>
            </a:graphicData>
          </a:graphic>
        </p:graphicFrame>
        <p:sp>
          <p:nvSpPr>
            <p:cNvPr id="93" name="Arc 92"/>
            <p:cNvSpPr/>
            <p:nvPr/>
          </p:nvSpPr>
          <p:spPr>
            <a:xfrm rot="2531903">
              <a:off x="6328646" y="3239126"/>
              <a:ext cx="572483" cy="661295"/>
            </a:xfrm>
            <a:prstGeom prst="arc">
              <a:avLst>
                <a:gd name="adj1" fmla="val 16361953"/>
                <a:gd name="adj2" fmla="val 1840910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2535" name="Object 9"/>
            <p:cNvGraphicFramePr>
              <a:graphicFrameLocks noChangeAspect="1"/>
            </p:cNvGraphicFramePr>
            <p:nvPr/>
          </p:nvGraphicFramePr>
          <p:xfrm>
            <a:off x="7819719" y="2987351"/>
            <a:ext cx="700088" cy="501650"/>
          </p:xfrm>
          <a:graphic>
            <a:graphicData uri="http://schemas.openxmlformats.org/presentationml/2006/ole">
              <p:oleObj spid="_x0000_s22535" name="Equation" r:id="rId4" imgW="380880" imgH="393480" progId="Equation.3">
                <p:embed/>
              </p:oleObj>
            </a:graphicData>
          </a:graphic>
        </p:graphicFrame>
        <p:graphicFrame>
          <p:nvGraphicFramePr>
            <p:cNvPr id="95" name="Object 9"/>
            <p:cNvGraphicFramePr>
              <a:graphicFrameLocks noChangeAspect="1"/>
            </p:cNvGraphicFramePr>
            <p:nvPr/>
          </p:nvGraphicFramePr>
          <p:xfrm>
            <a:off x="6285285" y="1677816"/>
            <a:ext cx="723900" cy="533400"/>
          </p:xfrm>
          <a:graphic>
            <a:graphicData uri="http://schemas.openxmlformats.org/presentationml/2006/ole">
              <p:oleObj spid="_x0000_s22536" name="Equation" r:id="rId5" imgW="393480" imgH="419040" progId="Equation.3">
                <p:embed/>
              </p:oleObj>
            </a:graphicData>
          </a:graphic>
        </p:graphicFrame>
        <p:graphicFrame>
          <p:nvGraphicFramePr>
            <p:cNvPr id="96" name="Object 9"/>
            <p:cNvGraphicFramePr>
              <a:graphicFrameLocks noChangeAspect="1"/>
            </p:cNvGraphicFramePr>
            <p:nvPr/>
          </p:nvGraphicFramePr>
          <p:xfrm>
            <a:off x="7253677" y="4172075"/>
            <a:ext cx="1119188" cy="501650"/>
          </p:xfrm>
          <a:graphic>
            <a:graphicData uri="http://schemas.openxmlformats.org/presentationml/2006/ole">
              <p:oleObj spid="_x0000_s22537" name="Equation" r:id="rId6" imgW="609480" imgH="393480" progId="Equation.3">
                <p:embed/>
              </p:oleObj>
            </a:graphicData>
          </a:graphic>
        </p:graphicFrame>
        <p:graphicFrame>
          <p:nvGraphicFramePr>
            <p:cNvPr id="97" name="Object 9"/>
            <p:cNvGraphicFramePr>
              <a:graphicFrameLocks noChangeAspect="1"/>
            </p:cNvGraphicFramePr>
            <p:nvPr/>
          </p:nvGraphicFramePr>
          <p:xfrm>
            <a:off x="4725365" y="2042621"/>
            <a:ext cx="1096962" cy="533400"/>
          </p:xfrm>
          <a:graphic>
            <a:graphicData uri="http://schemas.openxmlformats.org/presentationml/2006/ole">
              <p:oleObj spid="_x0000_s22538" name="Equation" r:id="rId7" imgW="596880" imgH="419040" progId="Equation.3">
                <p:embed/>
              </p:oleObj>
            </a:graphicData>
          </a:graphic>
        </p:graphicFrame>
        <p:sp>
          <p:nvSpPr>
            <p:cNvPr id="99" name="TextBox 98"/>
            <p:cNvSpPr txBox="1"/>
            <p:nvPr/>
          </p:nvSpPr>
          <p:spPr>
            <a:xfrm>
              <a:off x="7417453" y="346765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130152" y="212022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</p:grp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467544" y="4892152"/>
          <a:ext cx="6637338" cy="1123950"/>
        </p:xfrm>
        <a:graphic>
          <a:graphicData uri="http://schemas.openxmlformats.org/presentationml/2006/ole">
            <p:oleObj spid="_x0000_s22540" name="Equation" r:id="rId8" imgW="2831760" imgH="571320" progId="Equation.3">
              <p:embed/>
            </p:oleObj>
          </a:graphicData>
        </a:graphic>
      </p:graphicFrame>
      <p:graphicFrame>
        <p:nvGraphicFramePr>
          <p:cNvPr id="22541" name="Object 2"/>
          <p:cNvGraphicFramePr>
            <a:graphicFrameLocks noChangeAspect="1"/>
          </p:cNvGraphicFramePr>
          <p:nvPr/>
        </p:nvGraphicFramePr>
        <p:xfrm>
          <a:off x="3779912" y="5953277"/>
          <a:ext cx="2439987" cy="774700"/>
        </p:xfrm>
        <a:graphic>
          <a:graphicData uri="http://schemas.openxmlformats.org/presentationml/2006/ole">
            <p:oleObj spid="_x0000_s22541" name="Equation" r:id="rId9" imgW="104112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332656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3. Relationships between stress an strain (Generalized Hooke’s Low)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 marL="1258888" indent="-1258888"/>
            <a:r>
              <a:rPr lang="en-US" b="1" dirty="0" smtClean="0">
                <a:solidFill>
                  <a:srgbClr val="0070C0"/>
                </a:solidFill>
              </a:rPr>
              <a:t>Hooke’s Low: For an elastic material the strain produced is proportional to the applied stress . </a:t>
            </a:r>
          </a:p>
          <a:p>
            <a:pPr marL="1258888" indent="-1258888"/>
            <a:endParaRPr lang="en-US" b="1" dirty="0" smtClean="0">
              <a:solidFill>
                <a:srgbClr val="0070C0"/>
              </a:solidFill>
            </a:endParaRPr>
          </a:p>
          <a:p>
            <a:pPr marL="1258888" indent="-1258888"/>
            <a:r>
              <a:rPr lang="en-US" b="1" dirty="0" smtClean="0">
                <a:solidFill>
                  <a:srgbClr val="0070C0"/>
                </a:solidFill>
              </a:rPr>
              <a:t>For a linear elastic material the principle of superposition applies.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The effect of normal stress is to produce normal strains. The normal strains are unaffected by the shear stresses but shear strains are produced by shear stresses. 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The complete stress-strain relationships are: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123728" y="3861048"/>
            <a:ext cx="4104456" cy="773112"/>
            <a:chOff x="2123728" y="3861048"/>
            <a:chExt cx="4104456" cy="773112"/>
          </a:xfrm>
        </p:grpSpPr>
        <p:graphicFrame>
          <p:nvGraphicFramePr>
            <p:cNvPr id="54276" name="Object 4"/>
            <p:cNvGraphicFramePr>
              <a:graphicFrameLocks noChangeAspect="1"/>
            </p:cNvGraphicFramePr>
            <p:nvPr/>
          </p:nvGraphicFramePr>
          <p:xfrm>
            <a:off x="2123728" y="3861048"/>
            <a:ext cx="3096344" cy="773112"/>
          </p:xfrm>
          <a:graphic>
            <a:graphicData uri="http://schemas.openxmlformats.org/presentationml/2006/ole">
              <p:oleObj spid="_x0000_s54276" name="Equation" r:id="rId3" imgW="1473120" imgH="393480" progId="Equation.3">
                <p:embed/>
              </p:oleObj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5580112" y="4149080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(11)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123728" y="4724400"/>
            <a:ext cx="4104456" cy="773113"/>
            <a:chOff x="2123728" y="4724400"/>
            <a:chExt cx="4104456" cy="773113"/>
          </a:xfrm>
        </p:grpSpPr>
        <p:graphicFrame>
          <p:nvGraphicFramePr>
            <p:cNvPr id="8" name="Object 4"/>
            <p:cNvGraphicFramePr>
              <a:graphicFrameLocks noChangeAspect="1"/>
            </p:cNvGraphicFramePr>
            <p:nvPr/>
          </p:nvGraphicFramePr>
          <p:xfrm>
            <a:off x="2123728" y="4724400"/>
            <a:ext cx="3124200" cy="773113"/>
          </p:xfrm>
          <a:graphic>
            <a:graphicData uri="http://schemas.openxmlformats.org/presentationml/2006/ole">
              <p:oleObj spid="_x0000_s54277" name="Equation" r:id="rId4" imgW="1485720" imgH="393480" progId="Equation.3">
                <p:embed/>
              </p:oleObj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5580112" y="4869160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(12)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123728" y="5516563"/>
            <a:ext cx="4104456" cy="773112"/>
            <a:chOff x="2123728" y="5516563"/>
            <a:chExt cx="4104456" cy="773112"/>
          </a:xfrm>
        </p:grpSpPr>
        <p:graphicFrame>
          <p:nvGraphicFramePr>
            <p:cNvPr id="9" name="Object 4"/>
            <p:cNvGraphicFramePr>
              <a:graphicFrameLocks noChangeAspect="1"/>
            </p:cNvGraphicFramePr>
            <p:nvPr/>
          </p:nvGraphicFramePr>
          <p:xfrm>
            <a:off x="2123728" y="5516563"/>
            <a:ext cx="3097212" cy="773112"/>
          </p:xfrm>
          <a:graphic>
            <a:graphicData uri="http://schemas.openxmlformats.org/presentationml/2006/ole">
              <p:oleObj spid="_x0000_s54278" name="Equation" r:id="rId5" imgW="1473120" imgH="393480" progId="Equation.3">
                <p:embed/>
              </p:oleObj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5580112" y="566124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(13)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Object 4"/>
          <p:cNvGraphicFramePr>
            <a:graphicFrameLocks noChangeAspect="1"/>
          </p:cNvGraphicFramePr>
          <p:nvPr/>
        </p:nvGraphicFramePr>
        <p:xfrm>
          <a:off x="2123728" y="692696"/>
          <a:ext cx="4320480" cy="822325"/>
        </p:xfrm>
        <a:graphic>
          <a:graphicData uri="http://schemas.openxmlformats.org/presentationml/2006/ole">
            <p:oleObj spid="_x0000_s55298" name="Equation" r:id="rId3" imgW="1854000" imgH="419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1988840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Where,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                E = Young’s modulus of elasticity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               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 = Poisson’s ratio</a:t>
            </a:r>
          </a:p>
          <a:p>
            <a:r>
              <a:rPr lang="en-US" b="1" dirty="0" smtClean="0">
                <a:solidFill>
                  <a:srgbClr val="0070C0"/>
                </a:solidFill>
                <a:sym typeface="Symbol"/>
              </a:rPr>
              <a:t>                 G = Modulus of rigidity</a:t>
            </a:r>
          </a:p>
          <a:p>
            <a:endParaRPr lang="en-US" b="1" dirty="0" smtClean="0">
              <a:solidFill>
                <a:srgbClr val="0070C0"/>
              </a:solidFill>
              <a:sym typeface="Symbol"/>
            </a:endParaRPr>
          </a:p>
          <a:p>
            <a:r>
              <a:rPr lang="en-US" b="1" dirty="0" smtClean="0">
                <a:solidFill>
                  <a:srgbClr val="0070C0"/>
                </a:solidFill>
                <a:sym typeface="Symbol"/>
              </a:rPr>
              <a:t>The elastic constants E, , G  are related by: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2195736" y="3974827"/>
          <a:ext cx="1863725" cy="822325"/>
        </p:xfrm>
        <a:graphic>
          <a:graphicData uri="http://schemas.openxmlformats.org/presentationml/2006/ole">
            <p:oleObj spid="_x0000_s55300" name="Equation" r:id="rId4" imgW="799920" imgH="419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404664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4. Compatibility Equations (Saint-</a:t>
            </a:r>
            <a:r>
              <a:rPr lang="en-US" b="1" dirty="0" err="1" smtClean="0">
                <a:solidFill>
                  <a:srgbClr val="FF0000"/>
                </a:solidFill>
              </a:rPr>
              <a:t>Venant’s</a:t>
            </a:r>
            <a:r>
              <a:rPr lang="en-US" b="1" dirty="0" smtClean="0">
                <a:solidFill>
                  <a:srgbClr val="FF0000"/>
                </a:solidFill>
              </a:rPr>
              <a:t> Equations)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If u(</a:t>
            </a:r>
            <a:r>
              <a:rPr lang="en-US" b="1" dirty="0" err="1" smtClean="0">
                <a:solidFill>
                  <a:srgbClr val="0070C0"/>
                </a:solidFill>
              </a:rPr>
              <a:t>x,y,z</a:t>
            </a:r>
            <a:r>
              <a:rPr lang="en-US" b="1" dirty="0" smtClean="0">
                <a:solidFill>
                  <a:srgbClr val="0070C0"/>
                </a:solidFill>
              </a:rPr>
              <a:t>), v(</a:t>
            </a:r>
            <a:r>
              <a:rPr lang="en-US" b="1" dirty="0" err="1" smtClean="0">
                <a:solidFill>
                  <a:srgbClr val="0070C0"/>
                </a:solidFill>
              </a:rPr>
              <a:t>x,y,z</a:t>
            </a:r>
            <a:r>
              <a:rPr lang="en-US" b="1" dirty="0" smtClean="0">
                <a:solidFill>
                  <a:srgbClr val="0070C0"/>
                </a:solidFill>
              </a:rPr>
              <a:t>) and w(</a:t>
            </a:r>
            <a:r>
              <a:rPr lang="en-US" b="1" dirty="0" err="1" smtClean="0">
                <a:solidFill>
                  <a:srgbClr val="0070C0"/>
                </a:solidFill>
              </a:rPr>
              <a:t>x,y,z</a:t>
            </a:r>
            <a:r>
              <a:rPr lang="en-US" b="1" dirty="0" smtClean="0">
                <a:solidFill>
                  <a:srgbClr val="0070C0"/>
                </a:solidFill>
              </a:rPr>
              <a:t>) are given, then the whole six strain components can be derived by differentiation. Compatibility is satisfied automatically.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If the six strains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</a:t>
            </a:r>
            <a:r>
              <a:rPr lang="en-US" b="1" baseline="-25000" dirty="0" smtClean="0">
                <a:solidFill>
                  <a:srgbClr val="0070C0"/>
                </a:solidFill>
                <a:sym typeface="Symbol"/>
              </a:rPr>
              <a:t>x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sym typeface="Symbol"/>
              </a:rPr>
              <a:t>x,y,z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), </a:t>
            </a:r>
            <a:r>
              <a:rPr lang="en-US" b="1" baseline="-25000" dirty="0" smtClean="0">
                <a:solidFill>
                  <a:srgbClr val="0070C0"/>
                </a:solidFill>
                <a:sym typeface="Symbol"/>
              </a:rPr>
              <a:t>y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sym typeface="Symbol"/>
              </a:rPr>
              <a:t>x,y,z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), </a:t>
            </a:r>
            <a:r>
              <a:rPr lang="en-US" b="1" baseline="-25000" dirty="0" smtClean="0">
                <a:solidFill>
                  <a:srgbClr val="0070C0"/>
                </a:solidFill>
                <a:sym typeface="Symbol"/>
              </a:rPr>
              <a:t>z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sym typeface="Symbol"/>
              </a:rPr>
              <a:t>x,y,z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), </a:t>
            </a:r>
            <a:r>
              <a:rPr lang="en-US" b="1" baseline="-25000" dirty="0" err="1" smtClean="0">
                <a:solidFill>
                  <a:srgbClr val="0070C0"/>
                </a:solidFill>
                <a:sym typeface="Symbol"/>
              </a:rPr>
              <a:t>xy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sym typeface="Symbol"/>
              </a:rPr>
              <a:t>x,y,z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), </a:t>
            </a:r>
            <a:r>
              <a:rPr lang="en-US" b="1" baseline="-25000" dirty="0" err="1" smtClean="0">
                <a:solidFill>
                  <a:srgbClr val="0070C0"/>
                </a:solidFill>
                <a:sym typeface="Symbol"/>
              </a:rPr>
              <a:t>yz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sym typeface="Symbol"/>
              </a:rPr>
              <a:t>x,y,z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), and </a:t>
            </a:r>
            <a:r>
              <a:rPr lang="en-US" b="1" baseline="-25000" dirty="0" err="1" smtClean="0">
                <a:solidFill>
                  <a:srgbClr val="0070C0"/>
                </a:solidFill>
                <a:sym typeface="Symbol"/>
              </a:rPr>
              <a:t>zx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sym typeface="Symbol"/>
              </a:rPr>
              <a:t>x,y,z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) are given, the three displacement components u(</a:t>
            </a:r>
            <a:r>
              <a:rPr lang="en-US" b="1" dirty="0" err="1" smtClean="0">
                <a:solidFill>
                  <a:srgbClr val="0070C0"/>
                </a:solidFill>
                <a:sym typeface="Symbol"/>
              </a:rPr>
              <a:t>x,y,z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), v(</a:t>
            </a:r>
            <a:r>
              <a:rPr lang="en-US" b="1" dirty="0" err="1" smtClean="0">
                <a:solidFill>
                  <a:srgbClr val="0070C0"/>
                </a:solidFill>
                <a:sym typeface="Symbol"/>
              </a:rPr>
              <a:t>x,y,z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), and w(</a:t>
            </a:r>
            <a:r>
              <a:rPr lang="en-US" b="1" dirty="0" err="1" smtClean="0">
                <a:solidFill>
                  <a:srgbClr val="0070C0"/>
                </a:solidFill>
                <a:sym typeface="Symbol"/>
              </a:rPr>
              <a:t>x,y,z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) can be determined uniquely if and only if relations exist among the strains. 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763688" y="5661248"/>
          <a:ext cx="5181600" cy="896937"/>
        </p:xfrm>
        <a:graphic>
          <a:graphicData uri="http://schemas.openxmlformats.org/presentationml/2006/ole">
            <p:oleObj spid="_x0000_s56328" name="Equation" r:id="rId3" imgW="2222280" imgH="4572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27584" y="479715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But since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50875" y="2636838"/>
            <a:ext cx="8313613" cy="1017478"/>
            <a:chOff x="650875" y="2636838"/>
            <a:chExt cx="8313613" cy="1017478"/>
          </a:xfrm>
        </p:grpSpPr>
        <p:graphicFrame>
          <p:nvGraphicFramePr>
            <p:cNvPr id="56324" name="Object 4"/>
            <p:cNvGraphicFramePr>
              <a:graphicFrameLocks noChangeAspect="1"/>
            </p:cNvGraphicFramePr>
            <p:nvPr/>
          </p:nvGraphicFramePr>
          <p:xfrm>
            <a:off x="650875" y="2636838"/>
            <a:ext cx="7723188" cy="896937"/>
          </p:xfrm>
          <a:graphic>
            <a:graphicData uri="http://schemas.openxmlformats.org/presentationml/2006/ole">
              <p:oleObj spid="_x0000_s56324" name="Equation" r:id="rId4" imgW="3314520" imgH="457200" progId="Equation.3">
                <p:embed/>
              </p:oleObj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8388424" y="328498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(14)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051720" y="3684191"/>
            <a:ext cx="5040560" cy="896937"/>
            <a:chOff x="2051720" y="3684191"/>
            <a:chExt cx="5040560" cy="896937"/>
          </a:xfrm>
        </p:grpSpPr>
        <p:graphicFrame>
          <p:nvGraphicFramePr>
            <p:cNvPr id="8" name="Object 4"/>
            <p:cNvGraphicFramePr>
              <a:graphicFrameLocks noChangeAspect="1"/>
            </p:cNvGraphicFramePr>
            <p:nvPr/>
          </p:nvGraphicFramePr>
          <p:xfrm>
            <a:off x="2051720" y="3684191"/>
            <a:ext cx="3671888" cy="896937"/>
          </p:xfrm>
          <a:graphic>
            <a:graphicData uri="http://schemas.openxmlformats.org/presentationml/2006/ole">
              <p:oleObj spid="_x0000_s56325" name="Equation" r:id="rId5" imgW="1574640" imgH="457200" progId="Equation.3">
                <p:embed/>
              </p:oleObj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6300192" y="3933056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(15)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411760" y="4581128"/>
            <a:ext cx="5616624" cy="1737484"/>
            <a:chOff x="2411760" y="4581128"/>
            <a:chExt cx="5616624" cy="1737484"/>
          </a:xfrm>
        </p:grpSpPr>
        <p:graphicFrame>
          <p:nvGraphicFramePr>
            <p:cNvPr id="10" name="Object 4"/>
            <p:cNvGraphicFramePr>
              <a:graphicFrameLocks noChangeAspect="1"/>
            </p:cNvGraphicFramePr>
            <p:nvPr/>
          </p:nvGraphicFramePr>
          <p:xfrm>
            <a:off x="2411760" y="4581128"/>
            <a:ext cx="3463925" cy="896938"/>
          </p:xfrm>
          <a:graphic>
            <a:graphicData uri="http://schemas.openxmlformats.org/presentationml/2006/ole">
              <p:oleObj spid="_x0000_s56327" name="Equation" r:id="rId6" imgW="1485720" imgH="457200" progId="Equation.3">
                <p:embed/>
              </p:oleObj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6263809" y="4833535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(16)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08304" y="594928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(17)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299695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Also from Cauchy’s equations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95139" y="3548063"/>
          <a:ext cx="5953125" cy="873125"/>
        </p:xfrm>
        <a:graphic>
          <a:graphicData uri="http://schemas.openxmlformats.org/presentationml/2006/ole">
            <p:oleObj spid="_x0000_s57350" name="Equation" r:id="rId3" imgW="2552400" imgH="4442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86308" y="4868863"/>
          <a:ext cx="6249988" cy="873125"/>
        </p:xfrm>
        <a:graphic>
          <a:graphicData uri="http://schemas.openxmlformats.org/presentationml/2006/ole">
            <p:oleObj spid="_x0000_s57352" name="Equation" r:id="rId4" imgW="2679480" imgH="444240" progId="Equation.3">
              <p:embed/>
            </p:oleObj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1733227" y="476672"/>
            <a:ext cx="4566965" cy="1344613"/>
            <a:chOff x="1733227" y="476672"/>
            <a:chExt cx="4566965" cy="1344613"/>
          </a:xfrm>
        </p:grpSpPr>
        <p:graphicFrame>
          <p:nvGraphicFramePr>
            <p:cNvPr id="57347" name="Object 5"/>
            <p:cNvGraphicFramePr>
              <a:graphicFrameLocks noChangeAspect="1"/>
            </p:cNvGraphicFramePr>
            <p:nvPr/>
          </p:nvGraphicFramePr>
          <p:xfrm>
            <a:off x="1733227" y="476672"/>
            <a:ext cx="3198813" cy="1344613"/>
          </p:xfrm>
          <a:graphic>
            <a:graphicData uri="http://schemas.openxmlformats.org/presentationml/2006/ole">
              <p:oleObj spid="_x0000_s57347" name="Equation" r:id="rId5" imgW="1371600" imgH="685800" progId="Equation.3">
                <p:embed/>
              </p:oleObj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5652120" y="1124744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(18)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83035" y="2030611"/>
            <a:ext cx="4245149" cy="822325"/>
            <a:chOff x="1983035" y="2030611"/>
            <a:chExt cx="4245149" cy="822325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1983035" y="2030611"/>
            <a:ext cx="3021013" cy="822325"/>
          </p:xfrm>
          <a:graphic>
            <a:graphicData uri="http://schemas.openxmlformats.org/presentationml/2006/ole">
              <p:oleObj spid="_x0000_s57348" name="Equation" r:id="rId6" imgW="1295280" imgH="419040" progId="Equation.3">
                <p:embed/>
              </p:oleObj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5580112" y="2204864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(19)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1" name="Object 4"/>
          <p:cNvGraphicFramePr>
            <a:graphicFrameLocks noChangeAspect="1"/>
          </p:cNvGraphicFramePr>
          <p:nvPr/>
        </p:nvGraphicFramePr>
        <p:xfrm>
          <a:off x="1187028" y="476672"/>
          <a:ext cx="6337300" cy="898525"/>
        </p:xfrm>
        <a:graphic>
          <a:graphicData uri="http://schemas.openxmlformats.org/presentationml/2006/ole">
            <p:oleObj spid="_x0000_s58371" name="Equation" r:id="rId3" imgW="2717640" imgH="457200" progId="Equation.3">
              <p:embed/>
            </p:oleObj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331640" y="1484784"/>
            <a:ext cx="6480720" cy="949325"/>
            <a:chOff x="1331640" y="1484784"/>
            <a:chExt cx="6480720" cy="949325"/>
          </a:xfrm>
        </p:grpSpPr>
        <p:graphicFrame>
          <p:nvGraphicFramePr>
            <p:cNvPr id="6" name="Object 4"/>
            <p:cNvGraphicFramePr>
              <a:graphicFrameLocks noChangeAspect="1"/>
            </p:cNvGraphicFramePr>
            <p:nvPr/>
          </p:nvGraphicFramePr>
          <p:xfrm>
            <a:off x="1331640" y="1484784"/>
            <a:ext cx="5240337" cy="949325"/>
          </p:xfrm>
          <a:graphic>
            <a:graphicData uri="http://schemas.openxmlformats.org/presentationml/2006/ole">
              <p:oleObj spid="_x0000_s58372" name="Equation" r:id="rId4" imgW="2247840" imgH="482400" progId="Equation.3">
                <p:embed/>
              </p:oleObj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7092280" y="1772816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(20)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39552" y="2926685"/>
            <a:ext cx="15121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Similarly 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and</a:t>
            </a:r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724720" y="2924944"/>
            <a:ext cx="6303664" cy="949325"/>
            <a:chOff x="1508696" y="1484338"/>
            <a:chExt cx="6303664" cy="949325"/>
          </a:xfrm>
        </p:grpSpPr>
        <p:graphicFrame>
          <p:nvGraphicFramePr>
            <p:cNvPr id="12" name="Object 4"/>
            <p:cNvGraphicFramePr>
              <a:graphicFrameLocks noChangeAspect="1"/>
            </p:cNvGraphicFramePr>
            <p:nvPr/>
          </p:nvGraphicFramePr>
          <p:xfrm>
            <a:off x="1508696" y="1484338"/>
            <a:ext cx="4884737" cy="949325"/>
          </p:xfrm>
          <a:graphic>
            <a:graphicData uri="http://schemas.openxmlformats.org/presentationml/2006/ole">
              <p:oleObj spid="_x0000_s58374" name="Equation" r:id="rId5" imgW="2095200" imgH="482400" progId="Equation.3">
                <p:embed/>
              </p:oleObj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7092280" y="1772816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(21)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796728" y="4149080"/>
            <a:ext cx="6303664" cy="949325"/>
            <a:chOff x="1508696" y="1484338"/>
            <a:chExt cx="6303664" cy="949325"/>
          </a:xfrm>
        </p:grpSpPr>
        <p:graphicFrame>
          <p:nvGraphicFramePr>
            <p:cNvPr id="15" name="Object 4"/>
            <p:cNvGraphicFramePr>
              <a:graphicFrameLocks noChangeAspect="1"/>
            </p:cNvGraphicFramePr>
            <p:nvPr/>
          </p:nvGraphicFramePr>
          <p:xfrm>
            <a:off x="1508696" y="1484338"/>
            <a:ext cx="4884737" cy="949325"/>
          </p:xfrm>
          <a:graphic>
            <a:graphicData uri="http://schemas.openxmlformats.org/presentationml/2006/ole">
              <p:oleObj spid="_x0000_s58375" name="Equation" r:id="rId6" imgW="2095200" imgH="482400" progId="Equation.3">
                <p:embed/>
              </p:oleObj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7092280" y="1772816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(22)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83568" y="5518973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 terms of stresses, if there are no body forces or if the forces are constants, the compatibility equation 17 to 22 become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547664" y="332656"/>
            <a:ext cx="3061023" cy="5963369"/>
            <a:chOff x="1882452" y="332656"/>
            <a:chExt cx="3061023" cy="5963369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1916236" y="332656"/>
            <a:ext cx="2871788" cy="825500"/>
          </p:xfrm>
          <a:graphic>
            <a:graphicData uri="http://schemas.openxmlformats.org/presentationml/2006/ole">
              <p:oleObj spid="_x0000_s59395" name="Equation" r:id="rId3" imgW="1231560" imgH="419040" progId="Equation.3">
                <p:embed/>
              </p:oleObj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1907704" y="1402159"/>
            <a:ext cx="2871787" cy="874713"/>
          </p:xfrm>
          <a:graphic>
            <a:graphicData uri="http://schemas.openxmlformats.org/presentationml/2006/ole">
              <p:oleObj spid="_x0000_s59396" name="Equation" r:id="rId4" imgW="1231560" imgH="444240" progId="Equation.3">
                <p:embed/>
              </p:oleObj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1979712" y="2459484"/>
            <a:ext cx="2871788" cy="825500"/>
          </p:xfrm>
          <a:graphic>
            <a:graphicData uri="http://schemas.openxmlformats.org/presentationml/2006/ole">
              <p:oleObj spid="_x0000_s59397" name="Equation" r:id="rId5" imgW="1231560" imgH="419040" progId="Equation.3">
                <p:embed/>
              </p:oleObj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1882452" y="3501008"/>
            <a:ext cx="3049588" cy="876300"/>
          </p:xfrm>
          <a:graphic>
            <a:graphicData uri="http://schemas.openxmlformats.org/presentationml/2006/ole">
              <p:oleObj spid="_x0000_s59398" name="Equation" r:id="rId6" imgW="1307880" imgH="444240" progId="Equation.3">
                <p:embed/>
              </p:oleObj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1922463" y="4533900"/>
            <a:ext cx="3021012" cy="825500"/>
          </p:xfrm>
          <a:graphic>
            <a:graphicData uri="http://schemas.openxmlformats.org/presentationml/2006/ole">
              <p:oleObj spid="_x0000_s59399" name="Equation" r:id="rId7" imgW="1295280" imgH="419040" progId="Equation.3">
                <p:embed/>
              </p:oleObj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1893888" y="5421313"/>
            <a:ext cx="3049587" cy="874712"/>
          </p:xfrm>
          <a:graphic>
            <a:graphicData uri="http://schemas.openxmlformats.org/presentationml/2006/ole">
              <p:oleObj spid="_x0000_s59400" name="Equation" r:id="rId8" imgW="1307880" imgH="444240" progId="Equation.3">
                <p:embed/>
              </p:oleObj>
            </a:graphicData>
          </a:graphic>
        </p:graphicFrame>
      </p:grp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860032" y="636290"/>
          <a:ext cx="4027488" cy="1352550"/>
        </p:xfrm>
        <a:graphic>
          <a:graphicData uri="http://schemas.openxmlformats.org/presentationml/2006/ole">
            <p:oleObj spid="_x0000_s59402" name="Equation" r:id="rId9" imgW="1726920" imgH="6858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444208" y="20608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Laplacian</a:t>
            </a:r>
            <a:r>
              <a:rPr lang="en-US" b="1" dirty="0" smtClean="0">
                <a:solidFill>
                  <a:srgbClr val="0070C0"/>
                </a:solidFill>
              </a:rPr>
              <a:t> operator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979712" y="450850"/>
          <a:ext cx="1189038" cy="825500"/>
        </p:xfrm>
        <a:graphic>
          <a:graphicData uri="http://schemas.openxmlformats.org/presentationml/2006/ole">
            <p:oleObj spid="_x0000_s46083" name="Equation" r:id="rId3" imgW="507960" imgH="419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620688"/>
            <a:ext cx="74888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Similarly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Shear strain is defined as the change in angle between two  lines originally at right angle.  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The shear strain is (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RA’B’ + PA’C’)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016843" y="2647305"/>
          <a:ext cx="6867525" cy="1501775"/>
        </p:xfrm>
        <a:graphic>
          <a:graphicData uri="http://schemas.openxmlformats.org/presentationml/2006/ole">
            <p:oleObj spid="_x0000_s46085" name="Equation" r:id="rId4" imgW="2933640" imgH="761760" progId="Equation.3">
              <p:embed/>
            </p:oleObj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997696" y="4077072"/>
          <a:ext cx="2438400" cy="1501775"/>
        </p:xfrm>
        <a:graphic>
          <a:graphicData uri="http://schemas.openxmlformats.org/presentationml/2006/ole">
            <p:oleObj spid="_x0000_s46086" name="Equation" r:id="rId5" imgW="1041120" imgH="761760" progId="Equation.3">
              <p:embed/>
            </p:oleObj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508104" y="4437112"/>
            <a:ext cx="2520280" cy="776287"/>
            <a:chOff x="5292080" y="4594519"/>
            <a:chExt cx="2520280" cy="776287"/>
          </a:xfrm>
        </p:grpSpPr>
        <p:graphicFrame>
          <p:nvGraphicFramePr>
            <p:cNvPr id="12" name="Object 2"/>
            <p:cNvGraphicFramePr>
              <a:graphicFrameLocks noChangeAspect="1"/>
            </p:cNvGraphicFramePr>
            <p:nvPr/>
          </p:nvGraphicFramePr>
          <p:xfrm>
            <a:off x="5940152" y="4594519"/>
            <a:ext cx="593725" cy="776287"/>
          </p:xfrm>
          <a:graphic>
            <a:graphicData uri="http://schemas.openxmlformats.org/presentationml/2006/ole">
              <p:oleObj spid="_x0000_s46087" name="Equation" r:id="rId6" imgW="253800" imgH="393480" progId="Equation.3">
                <p:embed/>
              </p:oleObj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5292080" y="4797152"/>
              <a:ext cx="2520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Since            </a:t>
              </a:r>
              <a:r>
                <a:rPr lang="en-US" dirty="0" smtClean="0">
                  <a:sym typeface="Symbol"/>
                </a:rPr>
                <a:t> 1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1510197" y="5479301"/>
          <a:ext cx="4430713" cy="1250950"/>
        </p:xfrm>
        <a:graphic>
          <a:graphicData uri="http://schemas.openxmlformats.org/presentationml/2006/ole">
            <p:oleObj spid="_x0000_s46088" name="Equation" r:id="rId7" imgW="1892160" imgH="6346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6"/>
          <p:cNvGraphicFramePr>
            <a:graphicFrameLocks noChangeAspect="1"/>
          </p:cNvGraphicFramePr>
          <p:nvPr/>
        </p:nvGraphicFramePr>
        <p:xfrm>
          <a:off x="949994" y="332656"/>
          <a:ext cx="5710238" cy="1778000"/>
        </p:xfrm>
        <a:graphic>
          <a:graphicData uri="http://schemas.openxmlformats.org/presentationml/2006/ole">
            <p:oleObj spid="_x0000_s47106" name="Equation" r:id="rId3" imgW="2438280" imgH="9014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20072" y="148478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(engineering shear strain)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339588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Mathematical shear strain is equal to half engineering shear strain.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In the case of three dimensions,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 is the displacement in the z-direction, then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7107" name="Object 6"/>
          <p:cNvGraphicFramePr>
            <a:graphicFrameLocks noChangeAspect="1"/>
          </p:cNvGraphicFramePr>
          <p:nvPr/>
        </p:nvGraphicFramePr>
        <p:xfrm>
          <a:off x="1746250" y="3570288"/>
          <a:ext cx="4608513" cy="825500"/>
        </p:xfrm>
        <a:graphic>
          <a:graphicData uri="http://schemas.openxmlformats.org/presentationml/2006/ole">
            <p:oleObj spid="_x0000_s47107" name="Equation" r:id="rId4" imgW="1968480" imgH="41904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964580" y="4448987"/>
          <a:ext cx="7135812" cy="825500"/>
        </p:xfrm>
        <a:graphic>
          <a:graphicData uri="http://schemas.openxmlformats.org/presentationml/2006/ole">
            <p:oleObj spid="_x0000_s47108" name="Equation" r:id="rId5" imgW="3047760" imgH="419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47664" y="558924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These relationships are called Cauchy’s equations.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2878139" y="1340768"/>
          <a:ext cx="2990006" cy="1683892"/>
        </p:xfrm>
        <a:graphic>
          <a:graphicData uri="http://schemas.openxmlformats.org/presentationml/2006/ole">
            <p:oleObj spid="_x0000_s48130" name="Equation" r:id="rId3" imgW="1307880" imgH="73656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31640" y="620688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 full expressions for the strain components at a point could be defined by the strain matrix, that 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6" y="2996952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Where,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736504" y="3429000"/>
          <a:ext cx="3495419" cy="936000"/>
        </p:xfrm>
        <a:graphic>
          <a:graphicData uri="http://schemas.openxmlformats.org/presentationml/2006/ole">
            <p:oleObj spid="_x0000_s48133" name="Equation" r:id="rId4" imgW="1612800" imgH="431640" progId="Equation.3">
              <p:embed/>
            </p:oleObj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878673" y="4509120"/>
          <a:ext cx="3349511" cy="936000"/>
        </p:xfrm>
        <a:graphic>
          <a:graphicData uri="http://schemas.openxmlformats.org/presentationml/2006/ole">
            <p:oleObj spid="_x0000_s48134" name="Equation" r:id="rId5" imgW="1574640" imgH="45720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2947988" y="5589588"/>
          <a:ext cx="3430587" cy="935037"/>
        </p:xfrm>
        <a:graphic>
          <a:graphicData uri="http://schemas.openxmlformats.org/presentationml/2006/ole">
            <p:oleObj spid="_x0000_s48135" name="Equation" r:id="rId6" imgW="1612800" imgH="457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515719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 the above equations the mathematical definition of shear strain is used since these are tensor transformation,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30689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and,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82005" y="1988840"/>
            <a:ext cx="7210475" cy="1246187"/>
            <a:chOff x="1682005" y="1988840"/>
            <a:chExt cx="7210475" cy="1246187"/>
          </a:xfrm>
        </p:grpSpPr>
        <p:graphicFrame>
          <p:nvGraphicFramePr>
            <p:cNvPr id="49156" name="Object 3"/>
            <p:cNvGraphicFramePr>
              <a:graphicFrameLocks noChangeAspect="1"/>
            </p:cNvGraphicFramePr>
            <p:nvPr/>
          </p:nvGraphicFramePr>
          <p:xfrm>
            <a:off x="1682005" y="1988840"/>
            <a:ext cx="6202363" cy="1246187"/>
          </p:xfrm>
          <a:graphic>
            <a:graphicData uri="http://schemas.openxmlformats.org/presentationml/2006/ole">
              <p:oleObj spid="_x0000_s49156" name="Equation" r:id="rId3" imgW="2895480" imgH="507960" progId="Equation.3">
                <p:embed/>
              </p:oleObj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8244408" y="285293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(1)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403648" y="3686473"/>
            <a:ext cx="7344816" cy="1263987"/>
            <a:chOff x="1403648" y="3686473"/>
            <a:chExt cx="7344816" cy="1263987"/>
          </a:xfrm>
        </p:grpSpPr>
        <p:graphicFrame>
          <p:nvGraphicFramePr>
            <p:cNvPr id="9" name="Object 3"/>
            <p:cNvGraphicFramePr>
              <a:graphicFrameLocks noChangeAspect="1"/>
            </p:cNvGraphicFramePr>
            <p:nvPr/>
          </p:nvGraphicFramePr>
          <p:xfrm>
            <a:off x="1403648" y="3686473"/>
            <a:ext cx="7153275" cy="1182687"/>
          </p:xfrm>
          <a:graphic>
            <a:graphicData uri="http://schemas.openxmlformats.org/presentationml/2006/ole">
              <p:oleObj spid="_x0000_s49158" name="Equation" r:id="rId4" imgW="3340080" imgH="482400" progId="Equation.3">
                <p:embed/>
              </p:oleObj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8100392" y="45811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(2)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4227239" y="5862786"/>
          <a:ext cx="1712913" cy="590550"/>
        </p:xfrm>
        <a:graphic>
          <a:graphicData uri="http://schemas.openxmlformats.org/presentationml/2006/ole">
            <p:oleObj spid="_x0000_s49163" name="Equation" r:id="rId5" imgW="799920" imgH="24120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051992" y="47667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2. Strain Transformations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Transformation of strain from one set of reference axes to another set follows a development  identical to that of stresses. The resulting expressions take the following forms, 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3575" y="908050"/>
            <a:ext cx="7413067" cy="468313"/>
            <a:chOff x="663575" y="908050"/>
            <a:chExt cx="7413067" cy="468313"/>
          </a:xfrm>
        </p:grpSpPr>
        <p:graphicFrame>
          <p:nvGraphicFramePr>
            <p:cNvPr id="50178" name="Object 6"/>
            <p:cNvGraphicFramePr>
              <a:graphicFrameLocks noChangeAspect="1"/>
            </p:cNvGraphicFramePr>
            <p:nvPr/>
          </p:nvGraphicFramePr>
          <p:xfrm>
            <a:off x="663575" y="908050"/>
            <a:ext cx="1722438" cy="468313"/>
          </p:xfrm>
          <a:graphic>
            <a:graphicData uri="http://schemas.openxmlformats.org/presentationml/2006/ole">
              <p:oleObj spid="_x0000_s50178" name="Equation" r:id="rId3" imgW="1015920" imgH="241200" progId="Equation.3">
                <p:embed/>
              </p:oleObj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2316002" y="995186"/>
              <a:ext cx="5760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The equivalent transformation in terms of </a:t>
              </a:r>
              <a:r>
                <a:rPr lang="en-US" b="1" dirty="0" smtClean="0">
                  <a:solidFill>
                    <a:srgbClr val="0070C0"/>
                  </a:solidFill>
                  <a:sym typeface="Symbol"/>
                </a:rPr>
                <a:t>, became,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19213" y="1514475"/>
            <a:ext cx="6493147" cy="1275745"/>
            <a:chOff x="1319213" y="1514475"/>
            <a:chExt cx="6493147" cy="1275745"/>
          </a:xfrm>
        </p:grpSpPr>
        <p:graphicFrame>
          <p:nvGraphicFramePr>
            <p:cNvPr id="8" name="Object 3"/>
            <p:cNvGraphicFramePr>
              <a:graphicFrameLocks noChangeAspect="1"/>
            </p:cNvGraphicFramePr>
            <p:nvPr/>
          </p:nvGraphicFramePr>
          <p:xfrm>
            <a:off x="1319213" y="1514475"/>
            <a:ext cx="6229350" cy="1184275"/>
          </p:xfrm>
          <a:graphic>
            <a:graphicData uri="http://schemas.openxmlformats.org/presentationml/2006/ole">
              <p:oleObj spid="_x0000_s50179" name="Equation" r:id="rId4" imgW="2908080" imgH="482400" progId="Equation.3">
                <p:embed/>
              </p:oleObj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7092280" y="2420888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(3)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541463" y="3059113"/>
            <a:ext cx="6702945" cy="1809750"/>
            <a:chOff x="1541463" y="3059113"/>
            <a:chExt cx="6702945" cy="1809750"/>
          </a:xfrm>
        </p:grpSpPr>
        <p:graphicFrame>
          <p:nvGraphicFramePr>
            <p:cNvPr id="13" name="Object 3"/>
            <p:cNvGraphicFramePr>
              <a:graphicFrameLocks noChangeAspect="1"/>
            </p:cNvGraphicFramePr>
            <p:nvPr/>
          </p:nvGraphicFramePr>
          <p:xfrm>
            <a:off x="1541463" y="3059113"/>
            <a:ext cx="5792787" cy="1809750"/>
          </p:xfrm>
          <a:graphic>
            <a:graphicData uri="http://schemas.openxmlformats.org/presentationml/2006/ole">
              <p:oleObj spid="_x0000_s50181" name="Equation" r:id="rId5" imgW="2705040" imgH="736560" progId="Equation.3">
                <p:embed/>
              </p:oleObj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7524328" y="4427820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(4)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11560" y="530120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As with stresses, there exists a set of axes along which the shear strains are zero. These are the principal strain axes and these normal strains are principal strains.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26064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Where one axis common to both sets of axes (i.e., z and z’ coincide), strain transformations take the form,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95388" y="981075"/>
            <a:ext cx="6905004" cy="606425"/>
            <a:chOff x="1195388" y="2926110"/>
            <a:chExt cx="6905004" cy="606425"/>
          </a:xfrm>
        </p:grpSpPr>
        <p:graphicFrame>
          <p:nvGraphicFramePr>
            <p:cNvPr id="6" name="Object 3"/>
            <p:cNvGraphicFramePr>
              <a:graphicFrameLocks noChangeAspect="1"/>
            </p:cNvGraphicFramePr>
            <p:nvPr/>
          </p:nvGraphicFramePr>
          <p:xfrm>
            <a:off x="1195388" y="2926110"/>
            <a:ext cx="5492750" cy="606425"/>
          </p:xfrm>
          <a:graphic>
            <a:graphicData uri="http://schemas.openxmlformats.org/presentationml/2006/ole">
              <p:oleObj spid="_x0000_s51203" name="Equation" r:id="rId3" imgW="2628720" imgH="253800" progId="Equation.3">
                <p:embed/>
              </p:oleObj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7092280" y="2996952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(5)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22363" y="1700213"/>
            <a:ext cx="6978029" cy="608012"/>
            <a:chOff x="1122363" y="3716437"/>
            <a:chExt cx="6978029" cy="608012"/>
          </a:xfrm>
        </p:grpSpPr>
        <p:graphicFrame>
          <p:nvGraphicFramePr>
            <p:cNvPr id="7" name="Object 3"/>
            <p:cNvGraphicFramePr>
              <a:graphicFrameLocks noChangeAspect="1"/>
            </p:cNvGraphicFramePr>
            <p:nvPr/>
          </p:nvGraphicFramePr>
          <p:xfrm>
            <a:off x="1122363" y="3716437"/>
            <a:ext cx="5494337" cy="608012"/>
          </p:xfrm>
          <a:graphic>
            <a:graphicData uri="http://schemas.openxmlformats.org/presentationml/2006/ole">
              <p:oleObj spid="_x0000_s51204" name="Equation" r:id="rId4" imgW="2628720" imgH="253800" progId="Equation.3">
                <p:embed/>
              </p:oleObj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7092280" y="3717032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(6)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87438" y="2420938"/>
            <a:ext cx="7949058" cy="976699"/>
            <a:chOff x="1087438" y="4549825"/>
            <a:chExt cx="7949058" cy="976699"/>
          </a:xfrm>
        </p:grpSpPr>
        <p:graphicFrame>
          <p:nvGraphicFramePr>
            <p:cNvPr id="8" name="Object 3"/>
            <p:cNvGraphicFramePr>
              <a:graphicFrameLocks noChangeAspect="1"/>
            </p:cNvGraphicFramePr>
            <p:nvPr/>
          </p:nvGraphicFramePr>
          <p:xfrm>
            <a:off x="1087438" y="4549825"/>
            <a:ext cx="7508875" cy="608012"/>
          </p:xfrm>
          <a:graphic>
            <a:graphicData uri="http://schemas.openxmlformats.org/presentationml/2006/ole">
              <p:oleObj spid="_x0000_s51205" name="Equation" r:id="rId5" imgW="3593880" imgH="253800" progId="Equation.3">
                <p:embed/>
              </p:oleObj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8532440" y="515719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(7)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27584" y="3430741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 terms of principal strains several useful relations are,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156345" y="3785344"/>
            <a:ext cx="6367983" cy="939800"/>
            <a:chOff x="1732409" y="3550667"/>
            <a:chExt cx="6367983" cy="939800"/>
          </a:xfrm>
        </p:grpSpPr>
        <p:graphicFrame>
          <p:nvGraphicFramePr>
            <p:cNvPr id="18" name="Object 3"/>
            <p:cNvGraphicFramePr>
              <a:graphicFrameLocks noChangeAspect="1"/>
            </p:cNvGraphicFramePr>
            <p:nvPr/>
          </p:nvGraphicFramePr>
          <p:xfrm>
            <a:off x="1732409" y="3550667"/>
            <a:ext cx="4271963" cy="939800"/>
          </p:xfrm>
          <a:graphic>
            <a:graphicData uri="http://schemas.openxmlformats.org/presentationml/2006/ole">
              <p:oleObj spid="_x0000_s51207" name="Equation" r:id="rId6" imgW="2044440" imgH="393480" progId="Equation.3">
                <p:embed/>
              </p:oleObj>
            </a:graphicData>
          </a:graphic>
        </p:graphicFrame>
        <p:sp>
          <p:nvSpPr>
            <p:cNvPr id="19" name="TextBox 18"/>
            <p:cNvSpPr txBox="1"/>
            <p:nvPr/>
          </p:nvSpPr>
          <p:spPr>
            <a:xfrm>
              <a:off x="7092280" y="3717032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(8)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115616" y="4865464"/>
            <a:ext cx="6367983" cy="939800"/>
            <a:chOff x="1732409" y="3550667"/>
            <a:chExt cx="6367983" cy="939800"/>
          </a:xfrm>
        </p:grpSpPr>
        <p:graphicFrame>
          <p:nvGraphicFramePr>
            <p:cNvPr id="21" name="Object 3"/>
            <p:cNvGraphicFramePr>
              <a:graphicFrameLocks noChangeAspect="1"/>
            </p:cNvGraphicFramePr>
            <p:nvPr/>
          </p:nvGraphicFramePr>
          <p:xfrm>
            <a:off x="1732409" y="3550667"/>
            <a:ext cx="4271963" cy="939800"/>
          </p:xfrm>
          <a:graphic>
            <a:graphicData uri="http://schemas.openxmlformats.org/presentationml/2006/ole">
              <p:oleObj spid="_x0000_s51208" name="Equation" r:id="rId7" imgW="2044440" imgH="393480" progId="Equation.3">
                <p:embed/>
              </p:oleObj>
            </a:graphicData>
          </a:graphic>
        </p:graphicFrame>
        <p:sp>
          <p:nvSpPr>
            <p:cNvPr id="22" name="TextBox 21"/>
            <p:cNvSpPr txBox="1"/>
            <p:nvPr/>
          </p:nvSpPr>
          <p:spPr>
            <a:xfrm>
              <a:off x="7092280" y="3717032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(9)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115616" y="6006702"/>
            <a:ext cx="5533578" cy="590650"/>
            <a:chOff x="2566814" y="3717032"/>
            <a:chExt cx="5533578" cy="590650"/>
          </a:xfrm>
        </p:grpSpPr>
        <p:graphicFrame>
          <p:nvGraphicFramePr>
            <p:cNvPr id="24" name="Object 3"/>
            <p:cNvGraphicFramePr>
              <a:graphicFrameLocks noChangeAspect="1"/>
            </p:cNvGraphicFramePr>
            <p:nvPr/>
          </p:nvGraphicFramePr>
          <p:xfrm>
            <a:off x="2566814" y="3733007"/>
            <a:ext cx="2600325" cy="574675"/>
          </p:xfrm>
          <a:graphic>
            <a:graphicData uri="http://schemas.openxmlformats.org/presentationml/2006/ole">
              <p:oleObj spid="_x0000_s51209" name="Equation" r:id="rId8" imgW="1244520" imgH="241200" progId="Equation.3">
                <p:embed/>
              </p:oleObj>
            </a:graphicData>
          </a:graphic>
        </p:graphicFrame>
        <p:sp>
          <p:nvSpPr>
            <p:cNvPr id="25" name="TextBox 24"/>
            <p:cNvSpPr txBox="1"/>
            <p:nvPr/>
          </p:nvSpPr>
          <p:spPr>
            <a:xfrm>
              <a:off x="7092280" y="3717032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(10)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54868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Note; eq.(1) can be written in the following form,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254348" y="1052736"/>
          <a:ext cx="5549900" cy="1246187"/>
        </p:xfrm>
        <a:graphic>
          <a:graphicData uri="http://schemas.openxmlformats.org/presentationml/2006/ole">
            <p:oleObj spid="_x0000_s52226" name="Equation" r:id="rId3" imgW="2590560" imgH="50796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2636912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3638" indent="-1163638"/>
            <a:r>
              <a:rPr lang="en-US" b="1" dirty="0" smtClean="0">
                <a:solidFill>
                  <a:srgbClr val="0070C0"/>
                </a:solidFill>
              </a:rPr>
              <a:t>Example(1): The sketch below shows three wire resistance strain gages attached to the surface of a part. Under load, the gages give the following indications of strains,     Gage(a) = 0.002 cm/cm     </a:t>
            </a:r>
          </a:p>
          <a:p>
            <a:pPr marL="1163638" indent="-1163638"/>
            <a:r>
              <a:rPr lang="en-US" b="1" dirty="0" smtClean="0">
                <a:solidFill>
                  <a:srgbClr val="0070C0"/>
                </a:solidFill>
              </a:rPr>
              <a:t>                                                                  Gage(b) = 0.0025 cm/cm</a:t>
            </a:r>
          </a:p>
          <a:p>
            <a:pPr marL="1163638" indent="-1163638"/>
            <a:r>
              <a:rPr lang="en-US" b="1" dirty="0" smtClean="0">
                <a:solidFill>
                  <a:srgbClr val="0070C0"/>
                </a:solidFill>
              </a:rPr>
              <a:t>                                                                  Gage(c) = 0.0005 cm/cm</a:t>
            </a:r>
          </a:p>
          <a:p>
            <a:pPr marL="1163638" indent="-1163638"/>
            <a:r>
              <a:rPr lang="en-US" b="1" dirty="0" smtClean="0">
                <a:solidFill>
                  <a:srgbClr val="0070C0"/>
                </a:solidFill>
              </a:rPr>
              <a:t>Find the magnitude of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</a:t>
            </a:r>
            <a:r>
              <a:rPr lang="en-US" b="1" baseline="-25000" dirty="0" err="1" smtClean="0">
                <a:solidFill>
                  <a:srgbClr val="0070C0"/>
                </a:solidFill>
                <a:sym typeface="Symbol"/>
              </a:rPr>
              <a:t>xy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 and of</a:t>
            </a:r>
          </a:p>
          <a:p>
            <a:pPr marL="1163638" indent="-1163638"/>
            <a:r>
              <a:rPr lang="en-US" b="1" dirty="0" smtClean="0">
                <a:solidFill>
                  <a:srgbClr val="0070C0"/>
                </a:solidFill>
                <a:sym typeface="Symbol"/>
              </a:rPr>
              <a:t>principal strains in the x-y plane.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1163638" indent="-1163638"/>
            <a:r>
              <a:rPr lang="en-US" b="1" dirty="0" smtClean="0">
                <a:solidFill>
                  <a:srgbClr val="0070C0"/>
                </a:solidFill>
              </a:rPr>
              <a:t>  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5076056" y="4111939"/>
            <a:ext cx="3384376" cy="2532155"/>
            <a:chOff x="2555776" y="4005064"/>
            <a:chExt cx="3384376" cy="2532155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2843808" y="4149080"/>
              <a:ext cx="0" cy="216000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843808" y="6309320"/>
              <a:ext cx="2520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55776" y="400506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364088" y="609329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V="1">
              <a:off x="2831933" y="5145317"/>
              <a:ext cx="2448272" cy="1152128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220830" y="491741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x’</a:t>
              </a:r>
              <a:endParaRPr lang="en-US" dirty="0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755075" y="4437414"/>
              <a:ext cx="190005" cy="692727"/>
            </a:xfrm>
            <a:custGeom>
              <a:avLst/>
              <a:gdLst>
                <a:gd name="connsiteX0" fmla="*/ 0 w 190005"/>
                <a:gd name="connsiteY0" fmla="*/ 692727 h 692727"/>
                <a:gd name="connsiteX1" fmla="*/ 0 w 190005"/>
                <a:gd name="connsiteY1" fmla="*/ 110836 h 692727"/>
                <a:gd name="connsiteX2" fmla="*/ 0 w 190005"/>
                <a:gd name="connsiteY2" fmla="*/ 110836 h 692727"/>
                <a:gd name="connsiteX3" fmla="*/ 71252 w 190005"/>
                <a:gd name="connsiteY3" fmla="*/ 146462 h 692727"/>
                <a:gd name="connsiteX4" fmla="*/ 166254 w 190005"/>
                <a:gd name="connsiteY4" fmla="*/ 75210 h 692727"/>
                <a:gd name="connsiteX5" fmla="*/ 190005 w 190005"/>
                <a:gd name="connsiteY5" fmla="*/ 597725 h 692727"/>
                <a:gd name="connsiteX6" fmla="*/ 190005 w 190005"/>
                <a:gd name="connsiteY6" fmla="*/ 597725 h 692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005" h="692727">
                  <a:moveTo>
                    <a:pt x="0" y="692727"/>
                  </a:moveTo>
                  <a:lnTo>
                    <a:pt x="0" y="110836"/>
                  </a:lnTo>
                  <a:lnTo>
                    <a:pt x="0" y="110836"/>
                  </a:lnTo>
                  <a:cubicBezTo>
                    <a:pt x="11875" y="116774"/>
                    <a:pt x="43543" y="152400"/>
                    <a:pt x="71252" y="146462"/>
                  </a:cubicBezTo>
                  <a:cubicBezTo>
                    <a:pt x="98961" y="140524"/>
                    <a:pt x="146462" y="0"/>
                    <a:pt x="166254" y="75210"/>
                  </a:cubicBezTo>
                  <a:cubicBezTo>
                    <a:pt x="186046" y="150420"/>
                    <a:pt x="190005" y="597725"/>
                    <a:pt x="190005" y="597725"/>
                  </a:cubicBezTo>
                  <a:lnTo>
                    <a:pt x="190005" y="597725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5400000">
              <a:off x="4202642" y="5939962"/>
              <a:ext cx="190005" cy="692727"/>
            </a:xfrm>
            <a:custGeom>
              <a:avLst/>
              <a:gdLst>
                <a:gd name="connsiteX0" fmla="*/ 0 w 190005"/>
                <a:gd name="connsiteY0" fmla="*/ 692727 h 692727"/>
                <a:gd name="connsiteX1" fmla="*/ 0 w 190005"/>
                <a:gd name="connsiteY1" fmla="*/ 110836 h 692727"/>
                <a:gd name="connsiteX2" fmla="*/ 0 w 190005"/>
                <a:gd name="connsiteY2" fmla="*/ 110836 h 692727"/>
                <a:gd name="connsiteX3" fmla="*/ 71252 w 190005"/>
                <a:gd name="connsiteY3" fmla="*/ 146462 h 692727"/>
                <a:gd name="connsiteX4" fmla="*/ 166254 w 190005"/>
                <a:gd name="connsiteY4" fmla="*/ 75210 h 692727"/>
                <a:gd name="connsiteX5" fmla="*/ 190005 w 190005"/>
                <a:gd name="connsiteY5" fmla="*/ 597725 h 692727"/>
                <a:gd name="connsiteX6" fmla="*/ 190005 w 190005"/>
                <a:gd name="connsiteY6" fmla="*/ 597725 h 692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005" h="692727">
                  <a:moveTo>
                    <a:pt x="0" y="692727"/>
                  </a:moveTo>
                  <a:lnTo>
                    <a:pt x="0" y="110836"/>
                  </a:lnTo>
                  <a:lnTo>
                    <a:pt x="0" y="110836"/>
                  </a:lnTo>
                  <a:cubicBezTo>
                    <a:pt x="11875" y="116774"/>
                    <a:pt x="43543" y="152400"/>
                    <a:pt x="71252" y="146462"/>
                  </a:cubicBezTo>
                  <a:cubicBezTo>
                    <a:pt x="98961" y="140524"/>
                    <a:pt x="146462" y="0"/>
                    <a:pt x="166254" y="75210"/>
                  </a:cubicBezTo>
                  <a:cubicBezTo>
                    <a:pt x="186046" y="150420"/>
                    <a:pt x="190005" y="597725"/>
                    <a:pt x="190005" y="597725"/>
                  </a:cubicBezTo>
                  <a:lnTo>
                    <a:pt x="190005" y="597725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3862215">
              <a:off x="4250813" y="5265333"/>
              <a:ext cx="180000" cy="648000"/>
            </a:xfrm>
            <a:custGeom>
              <a:avLst/>
              <a:gdLst>
                <a:gd name="connsiteX0" fmla="*/ 0 w 190005"/>
                <a:gd name="connsiteY0" fmla="*/ 692727 h 692727"/>
                <a:gd name="connsiteX1" fmla="*/ 0 w 190005"/>
                <a:gd name="connsiteY1" fmla="*/ 110836 h 692727"/>
                <a:gd name="connsiteX2" fmla="*/ 0 w 190005"/>
                <a:gd name="connsiteY2" fmla="*/ 110836 h 692727"/>
                <a:gd name="connsiteX3" fmla="*/ 71252 w 190005"/>
                <a:gd name="connsiteY3" fmla="*/ 146462 h 692727"/>
                <a:gd name="connsiteX4" fmla="*/ 166254 w 190005"/>
                <a:gd name="connsiteY4" fmla="*/ 75210 h 692727"/>
                <a:gd name="connsiteX5" fmla="*/ 190005 w 190005"/>
                <a:gd name="connsiteY5" fmla="*/ 597725 h 692727"/>
                <a:gd name="connsiteX6" fmla="*/ 190005 w 190005"/>
                <a:gd name="connsiteY6" fmla="*/ 597725 h 692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005" h="692727">
                  <a:moveTo>
                    <a:pt x="0" y="692727"/>
                  </a:moveTo>
                  <a:lnTo>
                    <a:pt x="0" y="110836"/>
                  </a:lnTo>
                  <a:lnTo>
                    <a:pt x="0" y="110836"/>
                  </a:lnTo>
                  <a:cubicBezTo>
                    <a:pt x="11875" y="116774"/>
                    <a:pt x="43543" y="152400"/>
                    <a:pt x="71252" y="146462"/>
                  </a:cubicBezTo>
                  <a:cubicBezTo>
                    <a:pt x="98961" y="140524"/>
                    <a:pt x="146462" y="0"/>
                    <a:pt x="166254" y="75210"/>
                  </a:cubicBezTo>
                  <a:cubicBezTo>
                    <a:pt x="186046" y="150420"/>
                    <a:pt x="190005" y="597725"/>
                    <a:pt x="190005" y="597725"/>
                  </a:cubicBezTo>
                  <a:lnTo>
                    <a:pt x="190005" y="597725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499992" y="5877272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(a)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139952" y="501317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(b)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915816" y="422108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(c)</a:t>
              </a:r>
              <a:endParaRPr lang="en-US" dirty="0"/>
            </a:p>
          </p:txBody>
        </p:sp>
        <p:sp>
          <p:nvSpPr>
            <p:cNvPr id="74" name="Arc 73"/>
            <p:cNvSpPr/>
            <p:nvPr/>
          </p:nvSpPr>
          <p:spPr>
            <a:xfrm>
              <a:off x="3312239" y="6033163"/>
              <a:ext cx="216024" cy="504056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457013" y="5877272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30</a:t>
              </a:r>
              <a:r>
                <a:rPr lang="en-US" baseline="30000" dirty="0" smtClean="0"/>
                <a:t>0</a:t>
              </a:r>
              <a:endParaRPr lang="en-US" dirty="0"/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Solution: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Using eq.(3), where </a:t>
            </a:r>
            <a:r>
              <a:rPr lang="en-US" b="1" dirty="0" err="1" smtClean="0">
                <a:solidFill>
                  <a:srgbClr val="0070C0"/>
                </a:solidFill>
              </a:rPr>
              <a:t>l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x’x</a:t>
            </a:r>
            <a:r>
              <a:rPr lang="en-US" b="1" baseline="-25000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= </a:t>
            </a:r>
            <a:r>
              <a:rPr lang="en-US" b="1" dirty="0" err="1" smtClean="0">
                <a:solidFill>
                  <a:srgbClr val="0070C0"/>
                </a:solidFill>
              </a:rPr>
              <a:t>cos</a:t>
            </a:r>
            <a:r>
              <a:rPr lang="en-US" b="1" dirty="0" smtClean="0">
                <a:solidFill>
                  <a:srgbClr val="0070C0"/>
                </a:solidFill>
              </a:rPr>
              <a:t> 30</a:t>
            </a:r>
            <a:r>
              <a:rPr lang="en-US" b="1" baseline="30000" dirty="0" smtClean="0">
                <a:solidFill>
                  <a:srgbClr val="0070C0"/>
                </a:solidFill>
              </a:rPr>
              <a:t>o</a:t>
            </a:r>
            <a:r>
              <a:rPr lang="en-US" b="1" dirty="0" smtClean="0">
                <a:solidFill>
                  <a:srgbClr val="0070C0"/>
                </a:solidFill>
              </a:rPr>
              <a:t>  and </a:t>
            </a:r>
            <a:r>
              <a:rPr lang="en-US" b="1" dirty="0" err="1" smtClean="0">
                <a:solidFill>
                  <a:srgbClr val="0070C0"/>
                </a:solidFill>
              </a:rPr>
              <a:t>l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x’y</a:t>
            </a:r>
            <a:r>
              <a:rPr lang="en-US" b="1" dirty="0" smtClean="0">
                <a:solidFill>
                  <a:srgbClr val="0070C0"/>
                </a:solidFill>
              </a:rPr>
              <a:t> =</a:t>
            </a:r>
            <a:r>
              <a:rPr lang="en-US" b="1" dirty="0" err="1" smtClean="0">
                <a:solidFill>
                  <a:srgbClr val="0070C0"/>
                </a:solidFill>
              </a:rPr>
              <a:t>cos</a:t>
            </a:r>
            <a:r>
              <a:rPr lang="en-US" b="1" dirty="0" smtClean="0">
                <a:solidFill>
                  <a:srgbClr val="0070C0"/>
                </a:solidFill>
              </a:rPr>
              <a:t> 60</a:t>
            </a:r>
            <a:r>
              <a:rPr lang="en-US" b="1" baseline="30000" dirty="0" smtClean="0">
                <a:solidFill>
                  <a:srgbClr val="0070C0"/>
                </a:solidFill>
              </a:rPr>
              <a:t>o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       0.0025 = 0.002 (0.866)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+ 0.0005(0.5)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+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</a:t>
            </a:r>
            <a:r>
              <a:rPr lang="en-US" b="1" baseline="-25000" dirty="0" err="1" smtClean="0">
                <a:solidFill>
                  <a:srgbClr val="FF0000"/>
                </a:solidFill>
                <a:sym typeface="Symbol"/>
              </a:rPr>
              <a:t>xy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 (0.866)(0.5)</a:t>
            </a:r>
          </a:p>
          <a:p>
            <a:endParaRPr lang="en-US" b="1" dirty="0" smtClean="0">
              <a:solidFill>
                <a:srgbClr val="FF0000"/>
              </a:solidFill>
              <a:sym typeface="Symbol"/>
            </a:endParaRPr>
          </a:p>
          <a:p>
            <a:r>
              <a:rPr lang="en-US" b="1" dirty="0" smtClean="0">
                <a:solidFill>
                  <a:srgbClr val="FF0000"/>
                </a:solidFill>
                <a:sym typeface="Symbol"/>
              </a:rPr>
              <a:t>                                         </a:t>
            </a:r>
            <a:r>
              <a:rPr lang="en-US" b="1" baseline="-25000" dirty="0" err="1" smtClean="0">
                <a:solidFill>
                  <a:srgbClr val="FF0000"/>
                </a:solidFill>
                <a:sym typeface="Symbol"/>
              </a:rPr>
              <a:t>xy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 = 0.00202 cm/cm</a:t>
            </a:r>
          </a:p>
          <a:p>
            <a:endParaRPr lang="en-US" b="1" dirty="0" smtClean="0">
              <a:solidFill>
                <a:srgbClr val="FF0000"/>
              </a:solidFill>
              <a:sym typeface="Symbol"/>
            </a:endParaRPr>
          </a:p>
          <a:p>
            <a:r>
              <a:rPr lang="en-US" b="1" dirty="0" smtClean="0">
                <a:solidFill>
                  <a:srgbClr val="0070C0"/>
                </a:solidFill>
                <a:sym typeface="Symbol"/>
              </a:rPr>
              <a:t>To find the principal strains, </a:t>
            </a:r>
            <a:r>
              <a:rPr lang="en-US" b="1" dirty="0" err="1" smtClean="0">
                <a:solidFill>
                  <a:srgbClr val="0070C0"/>
                </a:solidFill>
                <a:sym typeface="Symbol"/>
              </a:rPr>
              <a:t>eqs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. (3) and (4) can be rearranged in a manner that to give,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53252" name="Object 3"/>
          <p:cNvGraphicFramePr>
            <a:graphicFrameLocks noChangeAspect="1"/>
          </p:cNvGraphicFramePr>
          <p:nvPr/>
        </p:nvGraphicFramePr>
        <p:xfrm>
          <a:off x="1728788" y="3137520"/>
          <a:ext cx="4211363" cy="1098977"/>
        </p:xfrm>
        <a:graphic>
          <a:graphicData uri="http://schemas.openxmlformats.org/presentationml/2006/ole">
            <p:oleObj spid="_x0000_s53252" name="Equation" r:id="rId3" imgW="2286000" imgH="55872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2" y="450912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Therefore,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548780" y="4581128"/>
          <a:ext cx="6551612" cy="998537"/>
        </p:xfrm>
        <a:graphic>
          <a:graphicData uri="http://schemas.openxmlformats.org/presentationml/2006/ole">
            <p:oleObj spid="_x0000_s53254" name="Equation" r:id="rId4" imgW="3555720" imgH="507960" progId="Equation.3">
              <p:embed/>
            </p:oleObj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3113088" y="5805264"/>
          <a:ext cx="3276600" cy="423862"/>
        </p:xfrm>
        <a:graphic>
          <a:graphicData uri="http://schemas.openxmlformats.org/presentationml/2006/ole">
            <p:oleObj spid="_x0000_s53255" name="Equation" r:id="rId5" imgW="1777680" imgH="21564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3389</TotalTime>
  <Words>809</Words>
  <Application>Microsoft Office PowerPoint</Application>
  <PresentationFormat>On-screen Show (4:3)</PresentationFormat>
  <Paragraphs>130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Continuum Mechanics</dc:title>
  <dc:creator>Dell</dc:creator>
  <cp:lastModifiedBy>Dell</cp:lastModifiedBy>
  <cp:revision>330</cp:revision>
  <dcterms:created xsi:type="dcterms:W3CDTF">2013-03-08T07:45:49Z</dcterms:created>
  <dcterms:modified xsi:type="dcterms:W3CDTF">2013-05-17T14:25:01Z</dcterms:modified>
</cp:coreProperties>
</file>